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2c7ae33ea4d0448c" Type="http://schemas.microsoft.com/office/2006/relationships/ui/extensibility" Target="customUI/customUI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  <p:sldMasterId id="2147483648" r:id="rId2"/>
    <p:sldMasterId id="2147483785" r:id="rId3"/>
  </p:sldMasterIdLst>
  <p:notesMasterIdLst>
    <p:notesMasterId r:id="rId7"/>
  </p:notesMasterIdLst>
  <p:handoutMasterIdLst>
    <p:handoutMasterId r:id="rId8"/>
  </p:handoutMasterIdLst>
  <p:sldIdLst>
    <p:sldId id="284" r:id="rId4"/>
    <p:sldId id="262" r:id="rId5"/>
    <p:sldId id="303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al Slides" id="{9E92A8C9-1966-475D-9DD1-4EB852687C53}">
          <p14:sldIdLst>
            <p14:sldId id="284"/>
            <p14:sldId id="262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45">
          <p15:clr>
            <a:srgbClr val="A4A3A4"/>
          </p15:clr>
        </p15:guide>
        <p15:guide id="4" orient="horz" pos="305">
          <p15:clr>
            <a:srgbClr val="A4A3A4"/>
          </p15:clr>
        </p15:guide>
        <p15:guide id="5" orient="horz" pos="758">
          <p15:clr>
            <a:srgbClr val="A4A3A4"/>
          </p15:clr>
        </p15:guide>
        <p15:guide id="6" orient="horz" pos="894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pos="476">
          <p15:clr>
            <a:srgbClr val="A4A3A4"/>
          </p15:clr>
        </p15:guide>
        <p15:guide id="9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B"/>
    <a:srgbClr val="787878"/>
    <a:srgbClr val="00539B"/>
    <a:srgbClr val="F01D27"/>
    <a:srgbClr val="D8C726"/>
    <a:srgbClr val="77BD43"/>
    <a:srgbClr val="F08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7679" autoAdjust="0"/>
  </p:normalViewPr>
  <p:slideViewPr>
    <p:cSldViewPr showGuides="1">
      <p:cViewPr varScale="1">
        <p:scale>
          <a:sx n="161" d="100"/>
          <a:sy n="161" d="100"/>
        </p:scale>
        <p:origin x="138" y="174"/>
      </p:cViewPr>
      <p:guideLst>
        <p:guide orient="horz" pos="2160"/>
        <p:guide pos="2880"/>
        <p:guide orient="horz" pos="2845"/>
        <p:guide orient="horz" pos="305"/>
        <p:guide orient="horz" pos="758"/>
        <p:guide orient="horz" pos="894"/>
        <p:guide orient="horz" pos="3072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2299" y="5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25/05/2017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25/05/2017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5" y="146"/>
            <a:ext cx="9156838" cy="5151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7632700" cy="107937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[Title over two lines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Shift+Enter</a:t>
            </a:r>
            <a:r>
              <a:rPr lang="en-US" dirty="0" smtClean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55726"/>
            <a:ext cx="7632000" cy="576064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[Subtitle (delete if not required)]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120" y="4932140"/>
            <a:ext cx="2664296" cy="934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131" y="4932140"/>
            <a:ext cx="290413" cy="934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08" y="4367630"/>
            <a:ext cx="1375291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4" y="585"/>
            <a:ext cx="9156836" cy="5150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7632700" cy="107937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[Title over two lines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Shift+Enter</a:t>
            </a:r>
            <a:r>
              <a:rPr lang="en-US" dirty="0" smtClean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55726"/>
            <a:ext cx="7632000" cy="576064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[Subtitle (delete if not required)]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120" y="4932140"/>
            <a:ext cx="2664296" cy="934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131" y="4932140"/>
            <a:ext cx="290413" cy="934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30277"/>
            <a:ext cx="1388229" cy="4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5" y="585"/>
            <a:ext cx="9156838" cy="515042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55650" y="1203598"/>
            <a:ext cx="76327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AU" sz="4000" dirty="0" smtClean="0">
                <a:solidFill>
                  <a:schemeClr val="bg1"/>
                </a:solidFill>
              </a:rPr>
              <a:t>Thank you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30277"/>
            <a:ext cx="1388229" cy="4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55650" y="1419224"/>
            <a:ext cx="7632700" cy="288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[Title (can be one or two lines </a:t>
            </a:r>
            <a:br>
              <a:rPr lang="en-US" dirty="0" smtClean="0"/>
            </a:br>
            <a:r>
              <a:rPr lang="en-US" dirty="0" smtClean="0"/>
              <a:t>on any content slide)]</a:t>
            </a: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55650" y="1419224"/>
            <a:ext cx="7632700" cy="2880000"/>
          </a:xfrm>
        </p:spPr>
        <p:txBody>
          <a:bodyPr/>
          <a:lstStyle>
            <a:lvl2pPr marL="360363" indent="-360363">
              <a:buFont typeface="+mj-lt"/>
              <a:buAutoNum type="arabicPeriod"/>
              <a:defRPr/>
            </a:lvl2pPr>
            <a:lvl3pPr marL="720725" indent="-360363">
              <a:buFont typeface="+mj-lt"/>
              <a:buAutoNum type="alphaLcPeriod"/>
              <a:defRPr/>
            </a:lvl3pPr>
            <a:lvl4pPr marL="1081088" indent="-360363">
              <a:buFont typeface="+mj-lt"/>
              <a:buAutoNum type="romanLcPeriod"/>
              <a:defRPr/>
            </a:lvl4pPr>
            <a:lvl5pPr marL="1441450" indent="-360363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[Title (can be one or two lines </a:t>
            </a:r>
            <a:br>
              <a:rPr lang="en-US" dirty="0" smtClean="0"/>
            </a:br>
            <a:r>
              <a:rPr lang="en-US" dirty="0" smtClean="0"/>
              <a:t>on any content slide)]</a:t>
            </a: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69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55650" y="1419224"/>
            <a:ext cx="7632700" cy="2880000"/>
          </a:xfrm>
        </p:spPr>
        <p:txBody>
          <a:bodyPr numCol="2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[Title (can be one or two lines </a:t>
            </a:r>
            <a:br>
              <a:rPr lang="en-US" dirty="0" smtClean="0"/>
            </a:br>
            <a:r>
              <a:rPr lang="en-US" dirty="0" smtClean="0"/>
              <a:t>on any content slide)]</a:t>
            </a: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11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418400"/>
            <a:ext cx="3708000" cy="2880000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350" y="1418400"/>
            <a:ext cx="3708000" cy="2880000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[Title (can be one or two lines </a:t>
            </a:r>
            <a:br>
              <a:rPr lang="en-US" dirty="0" smtClean="0"/>
            </a:br>
            <a:r>
              <a:rPr lang="en-US" dirty="0" smtClean="0"/>
              <a:t>on any content slide)]</a:t>
            </a:r>
            <a:endParaRPr lang="en-AU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Left with Picture at Righ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418400"/>
            <a:ext cx="3708000" cy="2880000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80350" y="1418400"/>
            <a:ext cx="3708000" cy="288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[Title (can be one or two lines </a:t>
            </a:r>
            <a:br>
              <a:rPr lang="en-US" dirty="0" smtClean="0"/>
            </a:br>
            <a:r>
              <a:rPr lang="en-US" dirty="0" smtClean="0"/>
              <a:t>on any content slide)]</a:t>
            </a: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679" y="1418400"/>
            <a:ext cx="4716000" cy="2880000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55650" y="1418400"/>
            <a:ext cx="2664000" cy="2880000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[Title (can be one or two lines </a:t>
            </a:r>
            <a:br>
              <a:rPr lang="en-US" dirty="0" smtClean="0"/>
            </a:br>
            <a:r>
              <a:rPr lang="en-US" dirty="0" smtClean="0"/>
              <a:t>on any content slide)]</a:t>
            </a: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419224"/>
            <a:ext cx="4716000" cy="2880000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724350" y="1419224"/>
            <a:ext cx="2664000" cy="2880000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[Title (can be one or two lines </a:t>
            </a:r>
            <a:br>
              <a:rPr lang="en-US" dirty="0" smtClean="0"/>
            </a:br>
            <a:r>
              <a:rPr lang="en-US" dirty="0" smtClean="0"/>
              <a:t>on any content slide)]</a:t>
            </a: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03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650" y="4084118"/>
            <a:ext cx="7632000" cy="216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[Title (can be one or two lines </a:t>
            </a:r>
            <a:br>
              <a:rPr lang="en-US" dirty="0" smtClean="0"/>
            </a:br>
            <a:r>
              <a:rPr lang="en-US" dirty="0" smtClean="0"/>
              <a:t>on any content slide)]</a:t>
            </a:r>
            <a:endParaRPr lang="en-AU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5650" y="1419225"/>
            <a:ext cx="7632700" cy="266489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5" y="585"/>
            <a:ext cx="9156838" cy="5150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30277"/>
            <a:ext cx="1388229" cy="444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7632700" cy="107937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[Title over two lines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Shift+Enter</a:t>
            </a:r>
            <a:r>
              <a:rPr lang="en-US" dirty="0" smtClean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55726"/>
            <a:ext cx="7632000" cy="576064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[Subtitle (delete if not required)]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61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[Title (can be one or two lines </a:t>
            </a:r>
            <a:br>
              <a:rPr lang="en-US" dirty="0" smtClean="0"/>
            </a:br>
            <a:r>
              <a:rPr lang="en-US" dirty="0" smtClean="0"/>
              <a:t>on any content slide)]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0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55650" y="1419224"/>
            <a:ext cx="7632700" cy="30972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[Title (can be one or two lines </a:t>
            </a:r>
            <a:br>
              <a:rPr lang="en-US" dirty="0" smtClean="0"/>
            </a:br>
            <a:r>
              <a:rPr lang="en-US" dirty="0" smtClean="0"/>
              <a:t>on any content slide)]</a:t>
            </a:r>
            <a:endParaRPr lang="en-A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15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55650" y="1419224"/>
            <a:ext cx="7632700" cy="3097213"/>
          </a:xfrm>
        </p:spPr>
        <p:txBody>
          <a:bodyPr/>
          <a:lstStyle>
            <a:lvl2pPr marL="360363" indent="-360363">
              <a:buFont typeface="+mj-lt"/>
              <a:buAutoNum type="arabicPeriod"/>
              <a:defRPr/>
            </a:lvl2pPr>
            <a:lvl3pPr marL="720725" indent="-360363">
              <a:buFont typeface="+mj-lt"/>
              <a:buAutoNum type="alphaLcPeriod"/>
              <a:defRPr/>
            </a:lvl3pPr>
            <a:lvl4pPr marL="1081088" indent="-360363">
              <a:buFont typeface="+mj-lt"/>
              <a:buAutoNum type="romanLcPeriod"/>
              <a:defRPr/>
            </a:lvl4pPr>
            <a:lvl5pPr marL="1441450" indent="-360363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[Title (can be one or two lines </a:t>
            </a:r>
            <a:br>
              <a:rPr lang="en-US" dirty="0" smtClean="0"/>
            </a:br>
            <a:r>
              <a:rPr lang="en-US" dirty="0" smtClean="0"/>
              <a:t>on any content slide)]</a:t>
            </a:r>
            <a:endParaRPr lang="en-A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64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55650" y="1419224"/>
            <a:ext cx="7632700" cy="3097213"/>
          </a:xfrm>
        </p:spPr>
        <p:txBody>
          <a:bodyPr numCol="2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[Title (can be one or two lines </a:t>
            </a:r>
            <a:br>
              <a:rPr lang="en-US" dirty="0" smtClean="0"/>
            </a:br>
            <a:r>
              <a:rPr lang="en-US" dirty="0" smtClean="0"/>
              <a:t>on any content slide)]</a:t>
            </a:r>
            <a:endParaRPr lang="en-A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409178"/>
            <a:ext cx="3708000" cy="3107259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350" y="1419224"/>
            <a:ext cx="3708000" cy="3107259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[Title (can be one or two lines </a:t>
            </a:r>
            <a:br>
              <a:rPr lang="en-US" dirty="0" smtClean="0"/>
            </a:br>
            <a:r>
              <a:rPr lang="en-US" dirty="0" smtClean="0"/>
              <a:t>on any content slide)]</a:t>
            </a:r>
            <a:endParaRPr lang="en-A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570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Left with Picture at Righ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420220"/>
            <a:ext cx="3708000" cy="3096217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80350" y="1419224"/>
            <a:ext cx="3708000" cy="309721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[Title (can be one or two lines </a:t>
            </a:r>
            <a:br>
              <a:rPr lang="en-US" dirty="0" smtClean="0"/>
            </a:br>
            <a:r>
              <a:rPr lang="en-US" dirty="0" smtClean="0"/>
              <a:t>on any content slide)]</a:t>
            </a:r>
            <a:endParaRPr lang="en-A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10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679" y="1419224"/>
            <a:ext cx="4716000" cy="309790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55650" y="1418060"/>
            <a:ext cx="2664000" cy="3097905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[Title (can be one or two lines </a:t>
            </a:r>
            <a:br>
              <a:rPr lang="en-US" dirty="0" smtClean="0"/>
            </a:br>
            <a:r>
              <a:rPr lang="en-US" dirty="0" smtClean="0"/>
              <a:t>on any content slide)]</a:t>
            </a:r>
            <a:endParaRPr lang="en-A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5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419224"/>
            <a:ext cx="4716000" cy="309721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724350" y="1419224"/>
            <a:ext cx="2664000" cy="309721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[Title (can be one or two lines </a:t>
            </a:r>
            <a:br>
              <a:rPr lang="en-US" dirty="0" smtClean="0"/>
            </a:br>
            <a:r>
              <a:rPr lang="en-US" dirty="0" smtClean="0"/>
              <a:t>on any content slide)]</a:t>
            </a:r>
            <a:endParaRPr lang="en-A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31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650" y="4299942"/>
            <a:ext cx="7632000" cy="216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[Title (can be one or two lines </a:t>
            </a:r>
            <a:br>
              <a:rPr lang="en-US" dirty="0" smtClean="0"/>
            </a:br>
            <a:r>
              <a:rPr lang="en-US" dirty="0" smtClean="0"/>
              <a:t>on any content slide)]</a:t>
            </a:r>
            <a:endParaRPr lang="en-AU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5650" y="1419224"/>
            <a:ext cx="7632700" cy="288071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A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944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2460"/>
            <a:ext cx="9144000" cy="514596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2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4" y="585"/>
            <a:ext cx="9156836" cy="5150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7632700" cy="107937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[Title over two lines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Shift+Enter</a:t>
            </a:r>
            <a:r>
              <a:rPr lang="en-US" dirty="0" smtClean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55726"/>
            <a:ext cx="7632000" cy="576064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[Subtitle (delete if not required)]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120" y="4932140"/>
            <a:ext cx="2664296" cy="934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131" y="4932140"/>
            <a:ext cx="290413" cy="934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30277"/>
            <a:ext cx="1388229" cy="4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[Title (can be one or two lines </a:t>
            </a:r>
            <a:br>
              <a:rPr lang="en-US" dirty="0" smtClean="0"/>
            </a:br>
            <a:r>
              <a:rPr lang="en-US" dirty="0" smtClean="0"/>
              <a:t>on any content slide)]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74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70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4" y="585"/>
            <a:ext cx="9156836" cy="5150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7632700" cy="107937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[Title over two lines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Shift+Enter</a:t>
            </a:r>
            <a:r>
              <a:rPr lang="en-US" dirty="0" smtClean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55726"/>
            <a:ext cx="7632000" cy="576064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[Subtitle (delete if not required)]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120" y="4932140"/>
            <a:ext cx="2664296" cy="934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131" y="4932140"/>
            <a:ext cx="290413" cy="934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30277"/>
            <a:ext cx="1388229" cy="4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244408" y="4870841"/>
            <a:ext cx="79201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7632700" cy="107937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[Title over two lines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Shift+Enter</a:t>
            </a:r>
            <a:r>
              <a:rPr lang="en-US" dirty="0" smtClean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55726"/>
            <a:ext cx="7632000" cy="576064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[Subtitle (delete if not required)]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30277"/>
            <a:ext cx="1388229" cy="4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7632700" cy="1080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[Title over two lines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Shift+Enter</a:t>
            </a:r>
            <a:r>
              <a:rPr lang="en-US" dirty="0" smtClean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69581"/>
            <a:ext cx="7632000" cy="576064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[Subtitle (delete if not required)]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-1"/>
            <a:ext cx="9144000" cy="5143499"/>
          </a:xfrm>
          <a:solidFill>
            <a:schemeClr val="bg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baseline="0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br>
              <a:rPr lang="en-US" dirty="0" smtClean="0"/>
            </a:br>
            <a:r>
              <a:rPr lang="en-US" dirty="0" smtClean="0"/>
              <a:t>Then right click and send picture to back </a:t>
            </a:r>
            <a:br>
              <a:rPr lang="en-US" dirty="0" smtClean="0"/>
            </a:br>
            <a:r>
              <a:rPr lang="en-US" dirty="0" smtClean="0"/>
              <a:t>to bring text and bottom banner forward. </a:t>
            </a:r>
            <a:br>
              <a:rPr lang="en-US" dirty="0" smtClean="0"/>
            </a:br>
            <a:r>
              <a:rPr lang="en-US" dirty="0" smtClean="0"/>
              <a:t>This slide must be accessed via the ‘Supplementary </a:t>
            </a:r>
            <a:br>
              <a:rPr lang="en-US" dirty="0" smtClean="0"/>
            </a:br>
            <a:r>
              <a:rPr lang="en-US" dirty="0" smtClean="0"/>
              <a:t>slides’ to ensure the banner appears at the bottom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41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5" y="146"/>
            <a:ext cx="9156838" cy="5151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7632700" cy="107937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[Title over two lines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Shift+Enter</a:t>
            </a:r>
            <a:r>
              <a:rPr lang="en-US" dirty="0" smtClean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55726"/>
            <a:ext cx="7632000" cy="576064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[Subtitle (delete if not required)]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120" y="4932140"/>
            <a:ext cx="2664296" cy="934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131" y="4932140"/>
            <a:ext cx="290413" cy="934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08" y="4367630"/>
            <a:ext cx="1375291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5" y="585"/>
            <a:ext cx="9156838" cy="5150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7632700" cy="107937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[Title over two lines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Shift+Enter</a:t>
            </a:r>
            <a:r>
              <a:rPr lang="en-US" dirty="0" smtClean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55726"/>
            <a:ext cx="7632000" cy="576064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[Subtitle (delete if not required)]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30277"/>
            <a:ext cx="1388229" cy="4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4" y="585"/>
            <a:ext cx="9156836" cy="5150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276350"/>
            <a:ext cx="7632700" cy="107937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[Title over two lines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Shift+Enter</a:t>
            </a:r>
            <a:r>
              <a:rPr lang="en-US" dirty="0" smtClean="0"/>
              <a:t> to break line)]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2355726"/>
            <a:ext cx="7632000" cy="576064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[Subtitle (delete if not required)]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120" y="4932140"/>
            <a:ext cx="2664296" cy="934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131" y="4932140"/>
            <a:ext cx="290413" cy="934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30277"/>
            <a:ext cx="1388229" cy="4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483518"/>
            <a:ext cx="7632700" cy="7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419224"/>
            <a:ext cx="7632700" cy="30972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887600" y="4932000"/>
            <a:ext cx="1080000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AU" sz="600" dirty="0" smtClean="0">
                <a:solidFill>
                  <a:schemeClr val="accent1"/>
                </a:solidFill>
              </a:rPr>
              <a:t>Copyright Telstra</a:t>
            </a:r>
            <a:r>
              <a:rPr lang="en-AU" sz="600" baseline="30000" dirty="0" smtClean="0">
                <a:solidFill>
                  <a:schemeClr val="accent1"/>
                </a:solidFill>
              </a:rPr>
              <a:t>©</a:t>
            </a:r>
            <a:endParaRPr lang="en-AU" sz="600" baseline="30000" dirty="0">
              <a:solidFill>
                <a:schemeClr val="accent1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401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80" r:id="rId5"/>
    <p:sldLayoutId id="2147483779" r:id="rId6"/>
    <p:sldLayoutId id="2147483781" r:id="rId7"/>
    <p:sldLayoutId id="2147483782" r:id="rId8"/>
    <p:sldLayoutId id="2147483783" r:id="rId9"/>
    <p:sldLayoutId id="2147483784" r:id="rId10"/>
    <p:sldLayoutId id="214748379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300"/>
        </a:spcAft>
        <a:buClr>
          <a:schemeClr val="tx1"/>
        </a:buClr>
        <a:buFont typeface="Arial" pitchFamily="34" charset="0"/>
        <a:buNone/>
        <a:defRPr sz="15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355600" indent="-177800" algn="l" defTabSz="914400" rtl="0" eaLnBrk="1" latinLnBrk="0" hangingPunct="1"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533400" indent="-177800" algn="l" defTabSz="914400" rtl="0" eaLnBrk="1" latinLnBrk="0" hangingPunct="1"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23900" indent="-190500" algn="l" defTabSz="914400" rtl="0" eaLnBrk="1" latinLnBrk="0" hangingPunct="1">
        <a:spcBef>
          <a:spcPts val="0"/>
        </a:spcBef>
        <a:spcAft>
          <a:spcPts val="300"/>
        </a:spcAft>
        <a:buClr>
          <a:schemeClr val="accent2"/>
        </a:buClr>
        <a:buFont typeface="Arial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4" y="585"/>
            <a:ext cx="9156836" cy="51504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483518"/>
            <a:ext cx="76327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419224"/>
            <a:ext cx="7632700" cy="28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330277"/>
            <a:ext cx="1388229" cy="4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72" r:id="rId2"/>
    <p:sldLayoutId id="2147483773" r:id="rId3"/>
    <p:sldLayoutId id="2147483652" r:id="rId4"/>
    <p:sldLayoutId id="2147483761" r:id="rId5"/>
    <p:sldLayoutId id="2147483656" r:id="rId6"/>
    <p:sldLayoutId id="2147483732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300"/>
        </a:spcAft>
        <a:buClr>
          <a:schemeClr val="tx1"/>
        </a:buClr>
        <a:buFont typeface="Arial" pitchFamily="34" charset="0"/>
        <a:buNone/>
        <a:defRPr sz="15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355600" indent="-177800" algn="l" defTabSz="914400" rtl="0" eaLnBrk="1" latinLnBrk="0" hangingPunct="1"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533400" indent="-177800" algn="l" defTabSz="914400" rtl="0" eaLnBrk="1" latinLnBrk="0" hangingPunct="1"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23900" indent="-190500" algn="l" defTabSz="914400" rtl="0" eaLnBrk="1" latinLnBrk="0" hangingPunct="1">
        <a:spcBef>
          <a:spcPts val="0"/>
        </a:spcBef>
        <a:spcAft>
          <a:spcPts val="300"/>
        </a:spcAft>
        <a:buClr>
          <a:schemeClr val="accent2"/>
        </a:buClr>
        <a:buFont typeface="Arial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483518"/>
            <a:ext cx="76327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419224"/>
            <a:ext cx="7632700" cy="30972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87600" y="4932000"/>
            <a:ext cx="1080000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AU" sz="600" dirty="0" smtClean="0">
                <a:solidFill>
                  <a:schemeClr val="accent1"/>
                </a:solidFill>
              </a:rPr>
              <a:t>Copyright Telstra</a:t>
            </a:r>
            <a:r>
              <a:rPr lang="en-AU" sz="600" baseline="30000" dirty="0" smtClean="0">
                <a:solidFill>
                  <a:schemeClr val="accent1"/>
                </a:solidFill>
              </a:rPr>
              <a:t>©</a:t>
            </a:r>
            <a:endParaRPr lang="en-AU" sz="600" baseline="30000" dirty="0">
              <a:solidFill>
                <a:schemeClr val="accent1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93120" y="4932140"/>
            <a:ext cx="2664296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7131" y="4932140"/>
            <a:ext cx="290413" cy="934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r>
              <a:rPr lang="en-AU" dirty="0" smtClean="0"/>
              <a:t>Page </a:t>
            </a:r>
            <a:fld id="{6DA48B5A-36F9-4B9A-AADB-7C54A3BEC31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150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7" r:id="rId9"/>
    <p:sldLayoutId id="2147483794" r:id="rId10"/>
    <p:sldLayoutId id="21474837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300"/>
        </a:spcAft>
        <a:buClr>
          <a:schemeClr val="tx1"/>
        </a:buClr>
        <a:buFont typeface="Arial" pitchFamily="34" charset="0"/>
        <a:buNone/>
        <a:defRPr sz="15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355600" indent="-177800" algn="l" defTabSz="914400" rtl="0" eaLnBrk="1" latinLnBrk="0" hangingPunct="1"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tabLst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533400" indent="-177800" algn="l" defTabSz="914400" rtl="0" eaLnBrk="1" latinLnBrk="0" hangingPunct="1">
        <a:spcBef>
          <a:spcPts val="0"/>
        </a:spcBef>
        <a:spcAft>
          <a:spcPts val="300"/>
        </a:spcAft>
        <a:buClr>
          <a:schemeClr val="accent2"/>
        </a:buClr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23900" indent="-190500" algn="l" defTabSz="914400" rtl="0" eaLnBrk="1" latinLnBrk="0" hangingPunct="1">
        <a:spcBef>
          <a:spcPts val="0"/>
        </a:spcBef>
        <a:spcAft>
          <a:spcPts val="300"/>
        </a:spcAft>
        <a:buClr>
          <a:schemeClr val="accent2"/>
        </a:buClr>
        <a:buFont typeface="Arial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5650" y="1059582"/>
            <a:ext cx="7632700" cy="1079376"/>
          </a:xfrm>
        </p:spPr>
        <p:txBody>
          <a:bodyPr/>
          <a:lstStyle/>
          <a:p>
            <a:r>
              <a:rPr lang="en-AU" dirty="0" smtClean="0"/>
              <a:t>WBDSL Cease </a:t>
            </a:r>
            <a:r>
              <a:rPr lang="en-AU" dirty="0" smtClean="0"/>
              <a:t>Sale </a:t>
            </a:r>
            <a:r>
              <a:rPr lang="en-AU" dirty="0" smtClean="0"/>
              <a:t>and Disconnection </a:t>
            </a:r>
            <a:r>
              <a:rPr lang="en-AU" dirty="0" smtClean="0"/>
              <a:t>date calculator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55650" y="2138958"/>
            <a:ext cx="7632000" cy="576064"/>
          </a:xfrm>
        </p:spPr>
        <p:txBody>
          <a:bodyPr/>
          <a:lstStyle/>
          <a:p>
            <a:r>
              <a:rPr lang="en-AU" dirty="0" smtClean="0"/>
              <a:t>Version 1.0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6DA48B5A-36F9-4B9A-AADB-7C54A3BEC314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48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95" y="326874"/>
            <a:ext cx="7632700" cy="720000"/>
          </a:xfrm>
        </p:spPr>
        <p:txBody>
          <a:bodyPr/>
          <a:lstStyle/>
          <a:p>
            <a:r>
              <a:rPr lang="en-AU" sz="2400" dirty="0"/>
              <a:t>WBDSL Services – Cease Sale 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6DA48B5A-36F9-4B9A-AADB-7C54A3BEC314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33" name="Rounded Rectangle 32"/>
          <p:cNvSpPr/>
          <p:nvPr/>
        </p:nvSpPr>
        <p:spPr>
          <a:xfrm>
            <a:off x="4569682" y="1066780"/>
            <a:ext cx="2223441" cy="10429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00" dirty="0" smtClean="0">
              <a:solidFill>
                <a:schemeClr val="tx1"/>
              </a:solidFill>
            </a:endParaRPr>
          </a:p>
          <a:p>
            <a:pPr algn="ctr"/>
            <a:r>
              <a:rPr lang="en-AU" sz="900" dirty="0" smtClean="0">
                <a:solidFill>
                  <a:schemeClr val="tx1"/>
                </a:solidFill>
              </a:rPr>
              <a:t>Determine Rollout Region Cease Sale Commencement Date via</a:t>
            </a:r>
          </a:p>
          <a:p>
            <a:pPr algn="ctr"/>
            <a:r>
              <a:rPr lang="en-AU" sz="900" dirty="0" smtClean="0">
                <a:solidFill>
                  <a:schemeClr val="tx1"/>
                </a:solidFill>
              </a:rPr>
              <a:t> </a:t>
            </a:r>
            <a:r>
              <a:rPr lang="en-AU" sz="900" dirty="0" smtClean="0">
                <a:solidFill>
                  <a:schemeClr val="bg1"/>
                </a:solidFill>
              </a:rPr>
              <a:t>https://www.telstrawholesale.com.au/content/dam/tw/nbn/Documents/nbn-cs.xlsx </a:t>
            </a:r>
          </a:p>
          <a:p>
            <a:pPr algn="ctr"/>
            <a:endParaRPr lang="en-AU" sz="900" dirty="0">
              <a:solidFill>
                <a:schemeClr val="tx1"/>
              </a:solidFill>
            </a:endParaRPr>
          </a:p>
        </p:txBody>
      </p:sp>
      <p:sp>
        <p:nvSpPr>
          <p:cNvPr id="34" name="Flowchart: Decision 33"/>
          <p:cNvSpPr/>
          <p:nvPr/>
        </p:nvSpPr>
        <p:spPr>
          <a:xfrm>
            <a:off x="7070933" y="994247"/>
            <a:ext cx="1368000" cy="1188000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dirty="0">
              <a:solidFill>
                <a:schemeClr val="tx1"/>
              </a:solidFill>
            </a:endParaRPr>
          </a:p>
        </p:txBody>
      </p:sp>
      <p:sp>
        <p:nvSpPr>
          <p:cNvPr id="35" name="Flowchart: Decision 34"/>
          <p:cNvSpPr/>
          <p:nvPr/>
        </p:nvSpPr>
        <p:spPr>
          <a:xfrm>
            <a:off x="2876890" y="921715"/>
            <a:ext cx="1368000" cy="1188000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2434" y="1010891"/>
            <a:ext cx="730219" cy="10096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 smtClean="0">
                <a:solidFill>
                  <a:schemeClr val="tx1"/>
                </a:solidFill>
              </a:rPr>
              <a:t>Select Address</a:t>
            </a:r>
            <a:endParaRPr lang="en-AU" sz="9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935499" y="3628457"/>
            <a:ext cx="1250782" cy="4762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Not currently subject to Cease Sale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227009" y="3495107"/>
            <a:ext cx="1756488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 smtClean="0">
                <a:solidFill>
                  <a:schemeClr val="tx1"/>
                </a:solidFill>
              </a:rPr>
              <a:t>Cease Sale Commencement Date = 12 May 2018</a:t>
            </a:r>
            <a:endParaRPr lang="en-AU" sz="9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293191" y="3495107"/>
            <a:ext cx="1706479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 smtClean="0">
                <a:solidFill>
                  <a:schemeClr val="tx1"/>
                </a:solidFill>
              </a:rPr>
              <a:t>Cease Sale Date = Rollout Region Cease Sale Date</a:t>
            </a:r>
            <a:endParaRPr lang="en-AU" sz="900" dirty="0">
              <a:solidFill>
                <a:schemeClr val="tx1"/>
              </a:solidFill>
            </a:endParaRPr>
          </a:p>
        </p:txBody>
      </p:sp>
      <p:cxnSp>
        <p:nvCxnSpPr>
          <p:cNvPr id="40" name="Elbow Connector 39"/>
          <p:cNvCxnSpPr>
            <a:stCxn id="35" idx="2"/>
            <a:endCxn id="37" idx="0"/>
          </p:cNvCxnSpPr>
          <p:nvPr/>
        </p:nvCxnSpPr>
        <p:spPr>
          <a:xfrm rot="5400000">
            <a:off x="2807869" y="2875436"/>
            <a:ext cx="1518742" cy="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flipV="1">
            <a:off x="6793123" y="1514475"/>
            <a:ext cx="283952" cy="12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4" idx="2"/>
            <a:endCxn id="38" idx="0"/>
          </p:cNvCxnSpPr>
          <p:nvPr/>
        </p:nvCxnSpPr>
        <p:spPr>
          <a:xfrm rot="5400000">
            <a:off x="6273663" y="2013837"/>
            <a:ext cx="1312860" cy="16496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endCxn id="39" idx="0"/>
          </p:cNvCxnSpPr>
          <p:nvPr/>
        </p:nvCxnSpPr>
        <p:spPr>
          <a:xfrm rot="16200000" flipH="1">
            <a:off x="7291076" y="2639751"/>
            <a:ext cx="1312861" cy="3978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00995" y="2614444"/>
            <a:ext cx="3545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AU" dirty="0"/>
              <a:t>No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27263" y="1181376"/>
            <a:ext cx="386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Yes</a:t>
            </a:r>
          </a:p>
        </p:txBody>
      </p:sp>
      <p:sp>
        <p:nvSpPr>
          <p:cNvPr id="49" name="Flowchart: Decision 48"/>
          <p:cNvSpPr/>
          <p:nvPr/>
        </p:nvSpPr>
        <p:spPr>
          <a:xfrm>
            <a:off x="1117090" y="924432"/>
            <a:ext cx="1368000" cy="1188000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dirty="0">
              <a:solidFill>
                <a:schemeClr val="tx1"/>
              </a:solidFill>
            </a:endParaRPr>
          </a:p>
        </p:txBody>
      </p:sp>
      <p:cxnSp>
        <p:nvCxnSpPr>
          <p:cNvPr id="50" name="Elbow Connector 49"/>
          <p:cNvCxnSpPr/>
          <p:nvPr/>
        </p:nvCxnSpPr>
        <p:spPr>
          <a:xfrm>
            <a:off x="832653" y="1515715"/>
            <a:ext cx="284437" cy="27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flipV="1">
            <a:off x="2485090" y="1515715"/>
            <a:ext cx="391800" cy="27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1175699" y="3628457"/>
            <a:ext cx="1250782" cy="476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Not currently subject to Cease Sale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68845" y="1178593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AU" dirty="0"/>
              <a:t>Yes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9704" y="2614444"/>
            <a:ext cx="346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AU" dirty="0"/>
              <a:t>No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74146" y="1178593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solidFill>
                  <a:schemeClr val="accent3"/>
                </a:solidFill>
              </a:rPr>
              <a:t>Yes</a:t>
            </a:r>
          </a:p>
        </p:txBody>
      </p:sp>
      <p:cxnSp>
        <p:nvCxnSpPr>
          <p:cNvPr id="56" name="Elbow Connector 55"/>
          <p:cNvCxnSpPr>
            <a:stCxn id="49" idx="2"/>
            <a:endCxn id="52" idx="0"/>
          </p:cNvCxnSpPr>
          <p:nvPr/>
        </p:nvCxnSpPr>
        <p:spPr>
          <a:xfrm rot="5400000">
            <a:off x="1043078" y="2870444"/>
            <a:ext cx="1516025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>
            <a:off x="4244890" y="1515715"/>
            <a:ext cx="307421" cy="5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264127" y="1251820"/>
            <a:ext cx="11073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00" dirty="0"/>
              <a:t>Is the address in the NBN Fixed Line footprint?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959606" y="1211899"/>
            <a:ext cx="1213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00" dirty="0"/>
              <a:t>Is the Access Technology type FTTP, FTTN or FTTB? 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186574" y="1180231"/>
            <a:ext cx="11367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00" dirty="0">
                <a:solidFill>
                  <a:schemeClr val="bg1"/>
                </a:solidFill>
              </a:rPr>
              <a:t>Is </a:t>
            </a:r>
            <a:endParaRPr lang="en-AU" sz="900" dirty="0" smtClean="0">
              <a:solidFill>
                <a:schemeClr val="bg1"/>
              </a:solidFill>
            </a:endParaRPr>
          </a:p>
          <a:p>
            <a:pPr algn="ctr"/>
            <a:r>
              <a:rPr lang="en-AU" sz="900" dirty="0" smtClean="0">
                <a:solidFill>
                  <a:schemeClr val="bg1"/>
                </a:solidFill>
              </a:rPr>
              <a:t>Cease </a:t>
            </a:r>
            <a:r>
              <a:rPr lang="en-AU" sz="900" dirty="0">
                <a:solidFill>
                  <a:schemeClr val="bg1"/>
                </a:solidFill>
              </a:rPr>
              <a:t>Sale Date for Rollout Region on or prior to 12 May </a:t>
            </a:r>
            <a:r>
              <a:rPr lang="en-AU" sz="900" dirty="0" smtClean="0">
                <a:solidFill>
                  <a:schemeClr val="bg1"/>
                </a:solidFill>
              </a:rPr>
              <a:t>2018?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086529" y="3045609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AU" dirty="0"/>
              <a:t>Yes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176972" y="3045608"/>
            <a:ext cx="346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AU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5167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95" y="326874"/>
            <a:ext cx="7632700" cy="720000"/>
          </a:xfrm>
        </p:spPr>
        <p:txBody>
          <a:bodyPr/>
          <a:lstStyle/>
          <a:p>
            <a:r>
              <a:rPr lang="en-AU" sz="2400" dirty="0"/>
              <a:t>WBDSL Services – Disconnection 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|    Footer text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6DA48B5A-36F9-4B9A-AADB-7C54A3BEC314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33" name="Rounded Rectangle 32"/>
          <p:cNvSpPr/>
          <p:nvPr/>
        </p:nvSpPr>
        <p:spPr>
          <a:xfrm>
            <a:off x="4569682" y="1066780"/>
            <a:ext cx="2223441" cy="10429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b="1" dirty="0">
                <a:solidFill>
                  <a:schemeClr val="tx1"/>
                </a:solidFill>
              </a:rPr>
              <a:t>Determine Rollout Region Disconnection Date via</a:t>
            </a:r>
            <a:r>
              <a:rPr lang="en-AU" sz="9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n-AU" sz="900" dirty="0">
              <a:solidFill>
                <a:schemeClr val="tx1"/>
              </a:solidFill>
            </a:endParaRPr>
          </a:p>
          <a:p>
            <a:pPr algn="ctr"/>
            <a:r>
              <a:rPr lang="en-AU" sz="900" dirty="0">
                <a:solidFill>
                  <a:schemeClr val="bg1"/>
                </a:solidFill>
              </a:rPr>
              <a:t>https://www.telstrawholesale.com.au/content/dam/tw/nbn/Documents/rollout-list.xlsx</a:t>
            </a:r>
          </a:p>
        </p:txBody>
      </p:sp>
      <p:sp>
        <p:nvSpPr>
          <p:cNvPr id="34" name="Flowchart: Decision 33"/>
          <p:cNvSpPr/>
          <p:nvPr/>
        </p:nvSpPr>
        <p:spPr>
          <a:xfrm>
            <a:off x="7070933" y="994247"/>
            <a:ext cx="1368000" cy="1188000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dirty="0">
              <a:solidFill>
                <a:schemeClr val="tx1"/>
              </a:solidFill>
            </a:endParaRPr>
          </a:p>
        </p:txBody>
      </p:sp>
      <p:sp>
        <p:nvSpPr>
          <p:cNvPr id="35" name="Flowchart: Decision 34"/>
          <p:cNvSpPr/>
          <p:nvPr/>
        </p:nvSpPr>
        <p:spPr>
          <a:xfrm>
            <a:off x="2876890" y="921715"/>
            <a:ext cx="1368000" cy="1188000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2434" y="1010891"/>
            <a:ext cx="730219" cy="10096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 smtClean="0">
                <a:solidFill>
                  <a:schemeClr val="tx1"/>
                </a:solidFill>
              </a:rPr>
              <a:t>Select Address</a:t>
            </a:r>
            <a:endParaRPr lang="en-AU" sz="9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935499" y="3628457"/>
            <a:ext cx="1250782" cy="4762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Not currently subject to Disconnection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227009" y="3495107"/>
            <a:ext cx="1756488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Disconnection Date = 12 November 2018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293191" y="3495107"/>
            <a:ext cx="1706479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Disconnection Date = Rollout Region Disconnection Date</a:t>
            </a:r>
          </a:p>
        </p:txBody>
      </p:sp>
      <p:cxnSp>
        <p:nvCxnSpPr>
          <p:cNvPr id="40" name="Elbow Connector 39"/>
          <p:cNvCxnSpPr>
            <a:stCxn id="35" idx="2"/>
            <a:endCxn id="37" idx="0"/>
          </p:cNvCxnSpPr>
          <p:nvPr/>
        </p:nvCxnSpPr>
        <p:spPr>
          <a:xfrm rot="5400000">
            <a:off x="2807869" y="2875436"/>
            <a:ext cx="1518742" cy="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flipV="1">
            <a:off x="6804248" y="1573855"/>
            <a:ext cx="283952" cy="12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4" idx="2"/>
            <a:endCxn id="38" idx="0"/>
          </p:cNvCxnSpPr>
          <p:nvPr/>
        </p:nvCxnSpPr>
        <p:spPr>
          <a:xfrm rot="5400000">
            <a:off x="6273663" y="2013837"/>
            <a:ext cx="1312860" cy="164968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endCxn id="39" idx="0"/>
          </p:cNvCxnSpPr>
          <p:nvPr/>
        </p:nvCxnSpPr>
        <p:spPr>
          <a:xfrm rot="16200000" flipH="1">
            <a:off x="7291076" y="2639751"/>
            <a:ext cx="1312861" cy="3978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00995" y="2614444"/>
            <a:ext cx="3545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AU" dirty="0"/>
              <a:t>No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27263" y="1181376"/>
            <a:ext cx="386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Yes</a:t>
            </a:r>
          </a:p>
        </p:txBody>
      </p:sp>
      <p:sp>
        <p:nvSpPr>
          <p:cNvPr id="49" name="Flowchart: Decision 48"/>
          <p:cNvSpPr/>
          <p:nvPr/>
        </p:nvSpPr>
        <p:spPr>
          <a:xfrm>
            <a:off x="1117090" y="924432"/>
            <a:ext cx="1368000" cy="1188000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dirty="0">
              <a:solidFill>
                <a:schemeClr val="tx1"/>
              </a:solidFill>
            </a:endParaRPr>
          </a:p>
        </p:txBody>
      </p:sp>
      <p:cxnSp>
        <p:nvCxnSpPr>
          <p:cNvPr id="50" name="Elbow Connector 49"/>
          <p:cNvCxnSpPr/>
          <p:nvPr/>
        </p:nvCxnSpPr>
        <p:spPr>
          <a:xfrm>
            <a:off x="832653" y="1515715"/>
            <a:ext cx="284437" cy="27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flipV="1">
            <a:off x="2485090" y="1515715"/>
            <a:ext cx="391800" cy="27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1175699" y="3628457"/>
            <a:ext cx="1250782" cy="476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Not currently subject to Disconnection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68845" y="1178593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AU" dirty="0"/>
              <a:t>Yes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9704" y="2614444"/>
            <a:ext cx="346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AU" dirty="0"/>
              <a:t>No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74146" y="1178593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solidFill>
                  <a:schemeClr val="accent3"/>
                </a:solidFill>
              </a:rPr>
              <a:t>Yes</a:t>
            </a:r>
          </a:p>
        </p:txBody>
      </p:sp>
      <p:cxnSp>
        <p:nvCxnSpPr>
          <p:cNvPr id="56" name="Elbow Connector 55"/>
          <p:cNvCxnSpPr>
            <a:stCxn id="49" idx="2"/>
            <a:endCxn id="52" idx="0"/>
          </p:cNvCxnSpPr>
          <p:nvPr/>
        </p:nvCxnSpPr>
        <p:spPr>
          <a:xfrm rot="5400000">
            <a:off x="1043078" y="2870444"/>
            <a:ext cx="1516025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>
            <a:off x="4244890" y="1515715"/>
            <a:ext cx="307421" cy="5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264127" y="1251820"/>
            <a:ext cx="11073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00" dirty="0"/>
              <a:t>Is the address in the NBN Fixed Line footprint?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959606" y="1211899"/>
            <a:ext cx="1213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00" dirty="0"/>
              <a:t>Is the Access Technology type FTTP, FTTN or FTTB? 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242953" y="1126582"/>
            <a:ext cx="1030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900" dirty="0">
                <a:solidFill>
                  <a:schemeClr val="bg1"/>
                </a:solidFill>
              </a:rPr>
              <a:t>Is </a:t>
            </a:r>
            <a:endParaRPr lang="en-AU" sz="900" dirty="0" smtClean="0">
              <a:solidFill>
                <a:schemeClr val="bg1"/>
              </a:solidFill>
            </a:endParaRPr>
          </a:p>
          <a:p>
            <a:pPr algn="ctr"/>
            <a:r>
              <a:rPr lang="en-AU" sz="900" dirty="0" smtClean="0">
                <a:solidFill>
                  <a:schemeClr val="bg1"/>
                </a:solidFill>
              </a:rPr>
              <a:t>Disconnection </a:t>
            </a:r>
            <a:r>
              <a:rPr lang="en-AU" sz="900" dirty="0">
                <a:solidFill>
                  <a:schemeClr val="bg1"/>
                </a:solidFill>
              </a:rPr>
              <a:t>Date for Rollout Region on or prior to 12 </a:t>
            </a:r>
            <a:r>
              <a:rPr lang="en-AU" sz="900" dirty="0" smtClean="0">
                <a:solidFill>
                  <a:schemeClr val="bg1"/>
                </a:solidFill>
              </a:rPr>
              <a:t>Nov 2018?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086529" y="3045609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AU" dirty="0"/>
              <a:t>Yes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176972" y="3045608"/>
            <a:ext cx="346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AU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1505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s/Dividers">
  <a:themeElements>
    <a:clrScheme name="Telstra Pacific">
      <a:dk1>
        <a:srgbClr val="414141"/>
      </a:dk1>
      <a:lt1>
        <a:srgbClr val="FFFFFF"/>
      </a:lt1>
      <a:dk2>
        <a:srgbClr val="787878"/>
      </a:dk2>
      <a:lt2>
        <a:srgbClr val="E6E6E6"/>
      </a:lt2>
      <a:accent1>
        <a:srgbClr val="0099F8"/>
      </a:accent1>
      <a:accent2>
        <a:srgbClr val="0163D2"/>
      </a:accent2>
      <a:accent3>
        <a:srgbClr val="001E82"/>
      </a:accent3>
      <a:accent4>
        <a:srgbClr val="8991C4"/>
      </a:accent4>
      <a:accent5>
        <a:srgbClr val="5E50BE"/>
      </a:accent5>
      <a:accent6>
        <a:srgbClr val="34227F"/>
      </a:accent6>
      <a:hlink>
        <a:srgbClr val="0098F8"/>
      </a:hlink>
      <a:folHlink>
        <a:srgbClr val="0098F8"/>
      </a:folHlink>
    </a:clrScheme>
    <a:fontScheme name="Telstra">
      <a:majorFont>
        <a:latin typeface="Telstra Akkurat"/>
        <a:ea typeface=""/>
        <a:cs typeface=""/>
      </a:majorFont>
      <a:minorFont>
        <a:latin typeface="Telstra Akku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lstra-PPT-Widescreen-Landscape-Pacific.potx" id="{B258F74A-CFC3-4E84-9A45-6B8A955B32C6}" vid="{BAD0B1B0-601A-4519-A3A2-A47700BD8EA9}"/>
    </a:ext>
  </a:extLst>
</a:theme>
</file>

<file path=ppt/theme/theme2.xml><?xml version="1.0" encoding="utf-8"?>
<a:theme xmlns:a="http://schemas.openxmlformats.org/drawingml/2006/main" name="Content - Footer Banner">
  <a:themeElements>
    <a:clrScheme name="Telstra Pacific">
      <a:dk1>
        <a:srgbClr val="414141"/>
      </a:dk1>
      <a:lt1>
        <a:srgbClr val="FFFFFF"/>
      </a:lt1>
      <a:dk2>
        <a:srgbClr val="787878"/>
      </a:dk2>
      <a:lt2>
        <a:srgbClr val="E6E6E6"/>
      </a:lt2>
      <a:accent1>
        <a:srgbClr val="0099F8"/>
      </a:accent1>
      <a:accent2>
        <a:srgbClr val="0163D2"/>
      </a:accent2>
      <a:accent3>
        <a:srgbClr val="001E82"/>
      </a:accent3>
      <a:accent4>
        <a:srgbClr val="8991C4"/>
      </a:accent4>
      <a:accent5>
        <a:srgbClr val="5E50BE"/>
      </a:accent5>
      <a:accent6>
        <a:srgbClr val="34227F"/>
      </a:accent6>
      <a:hlink>
        <a:srgbClr val="0098F8"/>
      </a:hlink>
      <a:folHlink>
        <a:srgbClr val="0098F8"/>
      </a:folHlink>
    </a:clrScheme>
    <a:fontScheme name="Telstra">
      <a:majorFont>
        <a:latin typeface="Telstra Akkurat"/>
        <a:ea typeface=""/>
        <a:cs typeface=""/>
      </a:majorFont>
      <a:minorFont>
        <a:latin typeface="Telstra Akku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lstra-PPT-Widescreen-Landscape-Pacific.potx" id="{B258F74A-CFC3-4E84-9A45-6B8A955B32C6}" vid="{2C4F40BA-D79A-4D89-97B0-559564AEEDA4}"/>
    </a:ext>
  </a:extLst>
</a:theme>
</file>

<file path=ppt/theme/theme3.xml><?xml version="1.0" encoding="utf-8"?>
<a:theme xmlns:a="http://schemas.openxmlformats.org/drawingml/2006/main" name="Content - Footer Details">
  <a:themeElements>
    <a:clrScheme name="Telstra Pacific">
      <a:dk1>
        <a:srgbClr val="414141"/>
      </a:dk1>
      <a:lt1>
        <a:srgbClr val="FFFFFF"/>
      </a:lt1>
      <a:dk2>
        <a:srgbClr val="787878"/>
      </a:dk2>
      <a:lt2>
        <a:srgbClr val="E6E6E6"/>
      </a:lt2>
      <a:accent1>
        <a:srgbClr val="0099F8"/>
      </a:accent1>
      <a:accent2>
        <a:srgbClr val="0163D2"/>
      </a:accent2>
      <a:accent3>
        <a:srgbClr val="001E82"/>
      </a:accent3>
      <a:accent4>
        <a:srgbClr val="8991C4"/>
      </a:accent4>
      <a:accent5>
        <a:srgbClr val="5E50BE"/>
      </a:accent5>
      <a:accent6>
        <a:srgbClr val="34227F"/>
      </a:accent6>
      <a:hlink>
        <a:srgbClr val="0098F8"/>
      </a:hlink>
      <a:folHlink>
        <a:srgbClr val="0098F8"/>
      </a:folHlink>
    </a:clrScheme>
    <a:fontScheme name="Telstra">
      <a:majorFont>
        <a:latin typeface="Telstra Akkurat"/>
        <a:ea typeface=""/>
        <a:cs typeface=""/>
      </a:majorFont>
      <a:minorFont>
        <a:latin typeface="Telstra Akku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lstra-PPT-Widescreen-Landscape-Pacific.potx" id="{B258F74A-CFC3-4E84-9A45-6B8A955B32C6}" vid="{E9A5082B-64E0-4873-A4A7-27D3EA33ECC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customUI xmlns="http://schemas.microsoft.com/office/2006/01/customui">
  <ribbon startFromScratch="false">
    <tabs>
      <tab id="CustomTab" label="Telstra" insertBeforeMso="TabHome" keytip="Q">
        <group idMso="GroupSlides"/>
        <group id="Group1" label="Change Bullet Styles">
          <button idMso="IndentDecrease" visible="true" label="Decrease List Level" size="large"/>
          <button idMso="IndentIncrease" visible="true" label="Increase List Level" size="large"/>
        </group>
        <group id="Group2" label=" ">
          <checkBox idMso="GuidesShowHide" label="Guides"/>
          <splitButton id="groupsplitbutton" size="normal">
            <button idMso="ObjectsGroup"/>
            <menu id="groupsplitmenu" itemSize="large">
              <button idMso="ObjectsUngroup" description="Un-group selected objects" screentip="Un-group selected objects"/>
              <button idMso="ObjectsRegroup" description="Combine and re-Group selected objects" screentip="Combine and re-Group selected objects"/>
            </menu>
          </splitButton>
          <splitButton id="Cropping" size="normal">
            <toggleButton idMso="PictureCrop" label="Crop Tools"/>
            <menu id="CropMenu" itemSize="large">
              <button idMso="PictureFitCrop" description="Resize picture to fit the placeholder proportionally"/>
              <menuSeparator id="croppingmenu2"/>
              <menu idMso="PictureCropAspectRatioMenu" description="Crop image to selected aspect ratio"/>
              <gallery idMso="PictureShapeGallery" description="Crop image to selected shape"/>
            </menu>
          </splitButton>
          <separator id="sep1"/>
          <button idMso="ZoomFitToWindow" size="large" label="Fit to Window"/>
          <separator id="sep2"/>
          <splitButton id="sendbacksplitbutton" size="large">
            <button idMso="ObjectSendToBack" label="Send to Back"/>
            <menu id="sendbacksplitmenu" itemSize="large">
              <button idMso="ObjectBringToFront" label="Bring to Front"/>
            </menu>
          </splitButton>
          <separator id="sep3"/>
          <toggleButton idMso="SelectionPane" label="Selection Pane" size="large"/>
        </group>
        <group id="group3" label=" ">
          <button idMso="HeaderFooterInsert" size="large"/>
          <button idMso="PasteTextOnly" size="large" imageMso="Paste" label="Paste Unformatted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Telstra-PPT-Widescreen-Landscape-Pacific</Template>
  <TotalTime>17</TotalTime>
  <Words>198</Words>
  <Application>Microsoft Office PowerPoint</Application>
  <PresentationFormat>On-screen Show (16:9)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Telstra Akkurat</vt:lpstr>
      <vt:lpstr>Telstra Akkurat Light</vt:lpstr>
      <vt:lpstr>Titles/Dividers</vt:lpstr>
      <vt:lpstr>Content - Footer Banner</vt:lpstr>
      <vt:lpstr>Content - Footer Details</vt:lpstr>
      <vt:lpstr>WBDSL Cease Sale and Disconnection date calculator</vt:lpstr>
      <vt:lpstr>WBDSL Services – Cease Sale Date</vt:lpstr>
      <vt:lpstr>WBDSL Services – Disconnection Date</vt:lpstr>
    </vt:vector>
  </TitlesOfParts>
  <Company>Telstra Corporation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Cease Sale Disconnection date calculator</dc:title>
  <dc:creator>Mui, Michelle [Wholesale]</dc:creator>
  <cp:lastModifiedBy>Brasier, Bill [Wholesale]</cp:lastModifiedBy>
  <cp:revision>3</cp:revision>
  <dcterms:created xsi:type="dcterms:W3CDTF">2017-05-23T13:03:29Z</dcterms:created>
  <dcterms:modified xsi:type="dcterms:W3CDTF">2017-05-25T04:11:54Z</dcterms:modified>
</cp:coreProperties>
</file>